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65" r:id="rId5"/>
    <p:sldId id="262" r:id="rId6"/>
    <p:sldId id="260" r:id="rId7"/>
    <p:sldId id="263" r:id="rId8"/>
    <p:sldId id="264" r:id="rId9"/>
    <p:sldId id="261" r:id="rId10"/>
    <p:sldId id="267" r:id="rId11"/>
    <p:sldId id="268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CC"/>
    <a:srgbClr val="FFCC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90FFC-2A05-4744-84E1-337308AFAB81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340D49-6BDE-41CA-A151-09459231F0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600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4813" cy="3084513"/>
          </a:xfrm>
          <a:prstGeom prst="rect">
            <a:avLst/>
          </a:prstGeom>
        </p:spPr>
      </p:sp>
      <p:sp>
        <p:nvSpPr>
          <p:cNvPr id="42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 panose="020B0604020202020204"/>
            </a:endParaRPr>
          </a:p>
        </p:txBody>
      </p:sp>
      <p:sp>
        <p:nvSpPr>
          <p:cNvPr id="428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712BCA1-7BE3-467F-98E2-1EC5ECE0A62E}" type="slidenum">
              <a:rPr lang="en-US" sz="1200" b="0" strike="noStrike" spc="-1">
                <a:solidFill>
                  <a:srgbClr val="000000"/>
                </a:solidFill>
                <a:latin typeface="Arial" panose="020B0604020202020204"/>
                <a:ea typeface="宋体" panose="02010600030101010101" pitchFamily="2" charset="-122"/>
              </a:rPr>
              <a:t>10</a:t>
            </a:fld>
            <a:endParaRPr lang="en-US" sz="1200" b="0" strike="noStrike" spc="-1">
              <a:latin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15970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0929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0356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1030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3310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427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30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8613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374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458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395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268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F0221D-BF5B-44A0-9FEA-D11DD7D1ACE7}" type="datetimeFigureOut">
              <a:rPr lang="zh-CN" altLang="en-US" smtClean="0"/>
              <a:t>2019/11/23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C8980-0ADE-45E3-88B4-30A188565F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91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slide" Target="slide9.xml"/><Relationship Id="rId4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17" y="849086"/>
            <a:ext cx="10110652" cy="600891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719943" y="-967694"/>
            <a:ext cx="9144000" cy="2387600"/>
          </a:xfrm>
        </p:spPr>
        <p:txBody>
          <a:bodyPr/>
          <a:lstStyle/>
          <a:p>
            <a:r>
              <a:rPr lang="zh-CN" altLang="zh-CN" b="1" dirty="0"/>
              <a:t>面向对象</a:t>
            </a:r>
            <a:r>
              <a:rPr lang="zh-CN" altLang="en-US" b="1" dirty="0"/>
              <a:t>答辩</a:t>
            </a:r>
            <a:br>
              <a:rPr lang="zh-CN" altLang="zh-CN" b="1" dirty="0"/>
            </a:br>
            <a:r>
              <a:rPr lang="en-US" altLang="zh-CN" sz="2800" b="1" i="1" dirty="0">
                <a:latin typeface="黑体" panose="02010609060101010101" pitchFamily="49" charset="-122"/>
                <a:ea typeface="黑体" panose="02010609060101010101" pitchFamily="49" charset="-122"/>
              </a:rPr>
              <a:t>--</a:t>
            </a:r>
            <a:r>
              <a:rPr lang="zh-CN" altLang="en-US" sz="2800" b="1" i="1" dirty="0">
                <a:latin typeface="黑体" panose="02010609060101010101" pitchFamily="49" charset="-122"/>
                <a:ea typeface="黑体" panose="02010609060101010101" pitchFamily="49" charset="-122"/>
              </a:rPr>
              <a:t>动物园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000206" y="5892392"/>
            <a:ext cx="9144000" cy="1655762"/>
          </a:xfrm>
          <a:noFill/>
        </p:spPr>
        <p:txBody>
          <a:bodyPr/>
          <a:lstStyle/>
          <a:p>
            <a:r>
              <a:rPr lang="en-US" altLang="zh-CN" b="1" dirty="0"/>
              <a:t>--AID1910</a:t>
            </a:r>
            <a:r>
              <a:rPr lang="zh-CN" altLang="en-US" b="1" dirty="0"/>
              <a:t>孙贝贝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13747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roup 1"/>
          <p:cNvGrpSpPr/>
          <p:nvPr/>
        </p:nvGrpSpPr>
        <p:grpSpPr>
          <a:xfrm>
            <a:off x="4493280" y="1920480"/>
            <a:ext cx="1440960" cy="1665120"/>
            <a:chOff x="3369960" y="1440360"/>
            <a:chExt cx="1080720" cy="1248840"/>
          </a:xfrm>
          <a:effectLst>
            <a:glow rad="228600">
              <a:schemeClr val="accent4">
                <a:lumMod val="40000"/>
                <a:lumOff val="60000"/>
                <a:alpha val="40000"/>
              </a:schemeClr>
            </a:glow>
          </a:effectLst>
        </p:grpSpPr>
        <p:sp>
          <p:nvSpPr>
            <p:cNvPr id="322" name="CustomShape 2"/>
            <p:cNvSpPr/>
            <p:nvPr/>
          </p:nvSpPr>
          <p:spPr>
            <a:xfrm>
              <a:off x="3369960" y="1440360"/>
              <a:ext cx="1080720" cy="1248840"/>
            </a:xfrm>
            <a:custGeom>
              <a:avLst/>
              <a:gdLst/>
              <a:ahLst/>
              <a:cxnLst/>
              <a:rect l="l" t="t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5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5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240">
              <a:solidFill>
                <a:srgbClr val="A4E2F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23" name="CustomShape 3"/>
            <p:cNvSpPr/>
            <p:nvPr/>
          </p:nvSpPr>
          <p:spPr>
            <a:xfrm>
              <a:off x="3721320" y="1657800"/>
              <a:ext cx="378000" cy="30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wrap="none" lIns="120000" tIns="60000" rIns="120000" bIns="60000"/>
            <a:lstStyle/>
            <a:p>
              <a:pPr>
                <a:lnSpc>
                  <a:spcPct val="100000"/>
                </a:lnSpc>
              </a:pPr>
              <a:r>
                <a:rPr lang="en-US" sz="1867" spc="-1">
                  <a:solidFill>
                    <a:srgbClr val="FFFFFF"/>
                  </a:solidFill>
                  <a:latin typeface="Arial Black" panose="020B0A04020102020204"/>
                  <a:ea typeface="宋体" panose="02010600030101010101" pitchFamily="2" charset="-122"/>
                </a:rPr>
                <a:t>01</a:t>
              </a:r>
              <a:endParaRPr lang="en-US" sz="1867" spc="-1">
                <a:latin typeface="Arial" panose="020B0604020202020204"/>
              </a:endParaRPr>
            </a:p>
          </p:txBody>
        </p:sp>
        <p:sp>
          <p:nvSpPr>
            <p:cNvPr id="324" name="CustomShape 4"/>
            <p:cNvSpPr/>
            <p:nvPr/>
          </p:nvSpPr>
          <p:spPr>
            <a:xfrm>
              <a:off x="3373135" y="1960285"/>
              <a:ext cx="1034280" cy="6616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lIns="120000" tIns="60000" rIns="120000" bIns="60000">
              <a:scene3d>
                <a:camera prst="orthographicFront"/>
                <a:lightRig rig="threePt" dir="t"/>
              </a:scene3d>
            </a:bodyPr>
            <a:lstStyle/>
            <a:p>
              <a:pPr algn="ctr">
                <a:lnSpc>
                  <a:spcPts val="1200"/>
                </a:lnSpc>
              </a:pPr>
              <a:r>
                <a:rPr lang="en-US" sz="2133" b="1" spc="-1" dirty="0">
                  <a:solidFill>
                    <a:srgbClr val="FFFF00"/>
                  </a:solidFill>
                  <a:effectLst>
                    <a:reflection blurRad="6350" stA="53000" endA="300" endPos="35500" dir="5400000" sy="-90000" algn="bl" rotWithShape="0"/>
                  </a:effectLst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开闭原则</a:t>
              </a:r>
              <a:r>
                <a:rPr lang="en-US" sz="2133" b="1" spc="-1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. </a:t>
              </a:r>
            </a:p>
          </p:txBody>
        </p:sp>
      </p:grpSp>
      <p:grpSp>
        <p:nvGrpSpPr>
          <p:cNvPr id="325" name="Group 5"/>
          <p:cNvGrpSpPr/>
          <p:nvPr/>
        </p:nvGrpSpPr>
        <p:grpSpPr>
          <a:xfrm>
            <a:off x="6149347" y="1920480"/>
            <a:ext cx="1517227" cy="1665120"/>
            <a:chOff x="4612010" y="1440360"/>
            <a:chExt cx="1137920" cy="1248840"/>
          </a:xfrm>
          <a:effectLst>
            <a:glow rad="228600">
              <a:schemeClr val="accent4">
                <a:lumMod val="40000"/>
                <a:lumOff val="60000"/>
                <a:alpha val="40000"/>
              </a:schemeClr>
            </a:glow>
          </a:effectLst>
        </p:grpSpPr>
        <p:sp>
          <p:nvSpPr>
            <p:cNvPr id="326" name="CustomShape 6"/>
            <p:cNvSpPr/>
            <p:nvPr/>
          </p:nvSpPr>
          <p:spPr>
            <a:xfrm>
              <a:off x="4628520" y="1440360"/>
              <a:ext cx="1080720" cy="1248840"/>
            </a:xfrm>
            <a:custGeom>
              <a:avLst/>
              <a:gdLst/>
              <a:ahLst/>
              <a:cxnLst/>
              <a:rect l="l" t="t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4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4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240">
              <a:solidFill>
                <a:srgbClr val="A4E2F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27" name="CustomShape 7"/>
            <p:cNvSpPr/>
            <p:nvPr/>
          </p:nvSpPr>
          <p:spPr>
            <a:xfrm>
              <a:off x="5006880" y="1631520"/>
              <a:ext cx="378000" cy="30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wrap="none" lIns="120000" tIns="60000" rIns="120000" bIns="60000"/>
            <a:lstStyle/>
            <a:p>
              <a:pPr>
                <a:lnSpc>
                  <a:spcPct val="100000"/>
                </a:lnSpc>
              </a:pPr>
              <a:r>
                <a:rPr lang="en-US" sz="1867" spc="-1">
                  <a:solidFill>
                    <a:srgbClr val="FFFFFF"/>
                  </a:solidFill>
                  <a:latin typeface="Arial Black" panose="020B0A04020102020204"/>
                  <a:ea typeface="宋体" panose="02010600030101010101" pitchFamily="2" charset="-122"/>
                </a:rPr>
                <a:t>02</a:t>
              </a:r>
              <a:endParaRPr lang="en-US" sz="1867" spc="-1">
                <a:latin typeface="Arial" panose="020B0604020202020204"/>
              </a:endParaRPr>
            </a:p>
          </p:txBody>
        </p:sp>
        <p:sp>
          <p:nvSpPr>
            <p:cNvPr id="328" name="CustomShape 8"/>
            <p:cNvSpPr/>
            <p:nvPr/>
          </p:nvSpPr>
          <p:spPr>
            <a:xfrm>
              <a:off x="4612010" y="1847395"/>
              <a:ext cx="1137920" cy="6616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lIns="120000" tIns="60000" rIns="120000" bIns="60000">
              <a:scene3d>
                <a:camera prst="orthographicFront"/>
                <a:lightRig rig="threePt" dir="t"/>
              </a:scene3d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133" b="1" spc="-1" dirty="0">
                  <a:solidFill>
                    <a:srgbClr val="FFFF00"/>
                  </a:solidFill>
                  <a:effectLst>
                    <a:reflection blurRad="6350" stA="53000" endA="300" endPos="35500" dir="5400000" sy="-90000" algn="bl" rotWithShape="0"/>
                  </a:effectLst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 单一职责</a:t>
              </a:r>
            </a:p>
          </p:txBody>
        </p:sp>
      </p:grpSp>
      <p:grpSp>
        <p:nvGrpSpPr>
          <p:cNvPr id="329" name="Group 9"/>
          <p:cNvGrpSpPr/>
          <p:nvPr/>
        </p:nvGrpSpPr>
        <p:grpSpPr>
          <a:xfrm>
            <a:off x="7011360" y="3374400"/>
            <a:ext cx="1439520" cy="1665120"/>
            <a:chOff x="5258520" y="2530800"/>
            <a:chExt cx="1079640" cy="1248840"/>
          </a:xfrm>
          <a:effectLst>
            <a:glow rad="228600">
              <a:schemeClr val="accent4">
                <a:lumMod val="40000"/>
                <a:lumOff val="60000"/>
                <a:alpha val="40000"/>
              </a:schemeClr>
            </a:glow>
          </a:effectLst>
        </p:grpSpPr>
        <p:sp>
          <p:nvSpPr>
            <p:cNvPr id="330" name="CustomShape 10"/>
            <p:cNvSpPr/>
            <p:nvPr/>
          </p:nvSpPr>
          <p:spPr>
            <a:xfrm>
              <a:off x="5258520" y="2530800"/>
              <a:ext cx="1079640" cy="1248840"/>
            </a:xfrm>
            <a:custGeom>
              <a:avLst/>
              <a:gdLst/>
              <a:ahLst/>
              <a:cxnLst/>
              <a:rect l="l" t="t" r="r" b="b"/>
              <a:pathLst>
                <a:path w="908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8" y="262"/>
                  </a:lnTo>
                  <a:lnTo>
                    <a:pt x="908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240">
              <a:solidFill>
                <a:srgbClr val="A4E2F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31" name="CustomShape 11"/>
            <p:cNvSpPr/>
            <p:nvPr/>
          </p:nvSpPr>
          <p:spPr>
            <a:xfrm>
              <a:off x="5609160" y="2690280"/>
              <a:ext cx="378000" cy="30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wrap="none" lIns="120000" tIns="60000" rIns="120000" bIns="60000"/>
            <a:lstStyle/>
            <a:p>
              <a:pPr>
                <a:lnSpc>
                  <a:spcPct val="100000"/>
                </a:lnSpc>
              </a:pPr>
              <a:r>
                <a:rPr lang="en-US" sz="1867" spc="-1">
                  <a:solidFill>
                    <a:srgbClr val="FFFFFF"/>
                  </a:solidFill>
                  <a:latin typeface="Arial Black" panose="020B0A04020102020204"/>
                  <a:ea typeface="宋体" panose="02010600030101010101" pitchFamily="2" charset="-122"/>
                </a:rPr>
                <a:t>03</a:t>
              </a:r>
              <a:endParaRPr lang="en-US" sz="1867" spc="-1">
                <a:latin typeface="Arial" panose="020B0604020202020204"/>
              </a:endParaRPr>
            </a:p>
          </p:txBody>
        </p:sp>
        <p:sp>
          <p:nvSpPr>
            <p:cNvPr id="332" name="CustomShape 12"/>
            <p:cNvSpPr/>
            <p:nvPr/>
          </p:nvSpPr>
          <p:spPr>
            <a:xfrm>
              <a:off x="5311080" y="2952720"/>
              <a:ext cx="1024560" cy="6616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lIns="120000" tIns="60000" rIns="120000" bIns="60000">
              <a:scene3d>
                <a:camera prst="orthographicFront"/>
                <a:lightRig rig="threePt" dir="t"/>
              </a:scene3d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133" b="1" spc="-1" dirty="0">
                  <a:solidFill>
                    <a:srgbClr val="FFFF00"/>
                  </a:solidFill>
                  <a:effectLst>
                    <a:reflection blurRad="6350" stA="53000" endA="300" endPos="35500" dir="5400000" sy="-90000" algn="bl" rotWithShape="0"/>
                  </a:effectLst>
                  <a:latin typeface="微软雅黑" panose="020B0503020204020204" charset="-122"/>
                  <a:ea typeface="微软雅黑" panose="020B0503020204020204" charset="-122"/>
                </a:rPr>
                <a:t>依赖倒置</a:t>
              </a:r>
            </a:p>
          </p:txBody>
        </p:sp>
      </p:grpSp>
      <p:grpSp>
        <p:nvGrpSpPr>
          <p:cNvPr id="333" name="Group 13"/>
          <p:cNvGrpSpPr/>
          <p:nvPr/>
        </p:nvGrpSpPr>
        <p:grpSpPr>
          <a:xfrm>
            <a:off x="6171361" y="4826880"/>
            <a:ext cx="1494367" cy="1665120"/>
            <a:chOff x="4628520" y="3620160"/>
            <a:chExt cx="1120775" cy="1248840"/>
          </a:xfrm>
          <a:effectLst>
            <a:glow rad="228600">
              <a:schemeClr val="accent4">
                <a:lumMod val="40000"/>
                <a:lumOff val="60000"/>
                <a:alpha val="40000"/>
              </a:schemeClr>
            </a:glow>
          </a:effectLst>
        </p:grpSpPr>
        <p:sp>
          <p:nvSpPr>
            <p:cNvPr id="334" name="CustomShape 14"/>
            <p:cNvSpPr/>
            <p:nvPr/>
          </p:nvSpPr>
          <p:spPr>
            <a:xfrm>
              <a:off x="4628520" y="3620160"/>
              <a:ext cx="1080720" cy="1248840"/>
            </a:xfrm>
            <a:custGeom>
              <a:avLst/>
              <a:gdLst/>
              <a:ahLst/>
              <a:cxnLst/>
              <a:rect l="l" t="t" r="r" b="b"/>
              <a:pathLst>
                <a:path w="909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9" y="262"/>
                  </a:lnTo>
                  <a:lnTo>
                    <a:pt x="909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240">
              <a:solidFill>
                <a:srgbClr val="A4E2F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35" name="CustomShape 15"/>
            <p:cNvSpPr/>
            <p:nvPr/>
          </p:nvSpPr>
          <p:spPr>
            <a:xfrm>
              <a:off x="4971240" y="3785760"/>
              <a:ext cx="378000" cy="30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wrap="none" lIns="120000" tIns="60000" rIns="120000" bIns="60000"/>
            <a:lstStyle/>
            <a:p>
              <a:pPr>
                <a:lnSpc>
                  <a:spcPct val="100000"/>
                </a:lnSpc>
              </a:pPr>
              <a:r>
                <a:rPr lang="en-US" sz="1867" spc="-1">
                  <a:solidFill>
                    <a:srgbClr val="FFFFFF"/>
                  </a:solidFill>
                  <a:latin typeface="Arial Black" panose="020B0A04020102020204"/>
                  <a:ea typeface="宋体" panose="02010600030101010101" pitchFamily="2" charset="-122"/>
                </a:rPr>
                <a:t>04</a:t>
              </a:r>
              <a:endParaRPr lang="en-US" sz="1867" spc="-1">
                <a:latin typeface="Arial" panose="020B0604020202020204"/>
              </a:endParaRPr>
            </a:p>
          </p:txBody>
        </p:sp>
        <p:sp>
          <p:nvSpPr>
            <p:cNvPr id="336" name="CustomShape 16"/>
            <p:cNvSpPr/>
            <p:nvPr/>
          </p:nvSpPr>
          <p:spPr>
            <a:xfrm>
              <a:off x="4650745" y="4032275"/>
              <a:ext cx="1098550" cy="6616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lIns="120000" tIns="60000" rIns="120000" bIns="60000">
              <a:scene3d>
                <a:camera prst="orthographicFront"/>
                <a:lightRig rig="threePt" dir="t"/>
              </a:scene3d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133" b="1" spc="-1" dirty="0">
                  <a:solidFill>
                    <a:srgbClr val="FFFF00"/>
                  </a:solidFill>
                  <a:effectLst>
                    <a:reflection blurRad="6350" stA="53000" endA="300" endPos="35500" dir="5400000" sy="-90000" algn="bl" rotWithShape="0"/>
                  </a:effectLst>
                  <a:latin typeface="微软雅黑" panose="020B0503020204020204" charset="-122"/>
                  <a:ea typeface="微软雅黑" panose="020B0503020204020204" charset="-122"/>
                </a:rPr>
                <a:t>迪米特法则</a:t>
              </a:r>
            </a:p>
          </p:txBody>
        </p:sp>
      </p:grpSp>
      <p:grpSp>
        <p:nvGrpSpPr>
          <p:cNvPr id="337" name="Group 17"/>
          <p:cNvGrpSpPr/>
          <p:nvPr/>
        </p:nvGrpSpPr>
        <p:grpSpPr>
          <a:xfrm>
            <a:off x="4493280" y="4826880"/>
            <a:ext cx="1440960" cy="1665120"/>
            <a:chOff x="3369960" y="3620160"/>
            <a:chExt cx="1080720" cy="1248840"/>
          </a:xfrm>
          <a:effectLst>
            <a:glow rad="228600">
              <a:schemeClr val="accent4">
                <a:lumMod val="40000"/>
                <a:lumOff val="60000"/>
                <a:alpha val="40000"/>
              </a:schemeClr>
            </a:glow>
          </a:effectLst>
        </p:grpSpPr>
        <p:sp>
          <p:nvSpPr>
            <p:cNvPr id="338" name="CustomShape 18"/>
            <p:cNvSpPr/>
            <p:nvPr/>
          </p:nvSpPr>
          <p:spPr>
            <a:xfrm>
              <a:off x="3369960" y="3620160"/>
              <a:ext cx="1080720" cy="1248840"/>
            </a:xfrm>
            <a:custGeom>
              <a:avLst/>
              <a:gdLst/>
              <a:ahLst/>
              <a:cxnLst/>
              <a:rect l="l" t="t" r="r" b="b"/>
              <a:pathLst>
                <a:path w="909" h="1050">
                  <a:moveTo>
                    <a:pt x="0" y="787"/>
                  </a:moveTo>
                  <a:lnTo>
                    <a:pt x="0" y="262"/>
                  </a:lnTo>
                  <a:lnTo>
                    <a:pt x="455" y="0"/>
                  </a:lnTo>
                  <a:lnTo>
                    <a:pt x="909" y="262"/>
                  </a:lnTo>
                  <a:lnTo>
                    <a:pt x="909" y="787"/>
                  </a:lnTo>
                  <a:lnTo>
                    <a:pt x="455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240">
              <a:solidFill>
                <a:srgbClr val="A4E2F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339" name="CustomShape 19"/>
            <p:cNvSpPr/>
            <p:nvPr/>
          </p:nvSpPr>
          <p:spPr>
            <a:xfrm>
              <a:off x="3714120" y="3792960"/>
              <a:ext cx="378000" cy="30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wrap="none" lIns="120000" tIns="60000" rIns="120000" bIns="60000"/>
            <a:lstStyle/>
            <a:p>
              <a:pPr>
                <a:lnSpc>
                  <a:spcPct val="100000"/>
                </a:lnSpc>
              </a:pPr>
              <a:r>
                <a:rPr lang="en-US" sz="1867" spc="-1">
                  <a:solidFill>
                    <a:srgbClr val="FFFFFF"/>
                  </a:solidFill>
                  <a:latin typeface="Arial Black" panose="020B0A04020102020204"/>
                  <a:ea typeface="宋体" panose="02010600030101010101" pitchFamily="2" charset="-122"/>
                </a:rPr>
                <a:t>05</a:t>
              </a:r>
              <a:endParaRPr lang="en-US" sz="1867" spc="-1">
                <a:latin typeface="Arial" panose="020B0604020202020204"/>
              </a:endParaRPr>
            </a:p>
          </p:txBody>
        </p:sp>
        <p:sp>
          <p:nvSpPr>
            <p:cNvPr id="340" name="CustomShape 20"/>
            <p:cNvSpPr/>
            <p:nvPr/>
          </p:nvSpPr>
          <p:spPr>
            <a:xfrm>
              <a:off x="3399120" y="4032360"/>
              <a:ext cx="1027800" cy="6616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lIns="120000" tIns="60000" rIns="120000" bIns="60000">
              <a:scene3d>
                <a:camera prst="orthographicFront"/>
                <a:lightRig rig="threePt" dir="t"/>
              </a:scene3d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133" b="1" spc="-1" dirty="0" err="1">
                  <a:solidFill>
                    <a:srgbClr val="FFFF00"/>
                  </a:solidFill>
                  <a:effectLst>
                    <a:reflection blurRad="6350" stA="53000" endA="300" endPos="35500" dir="5400000" sy="-90000" algn="bl" rotWithShape="0"/>
                  </a:effectLst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组合复用</a:t>
              </a:r>
              <a:r>
                <a:rPr lang="en-US" sz="2133" b="1" spc="-1" dirty="0">
                  <a:gradFill>
                    <a:gsLst>
                      <a:gs pos="0">
                        <a:schemeClr val="accent5">
                          <a:lumMod val="50000"/>
                        </a:schemeClr>
                      </a:gs>
                      <a:gs pos="50000">
                        <a:schemeClr val="accent5"/>
                      </a:gs>
                      <a:gs pos="100000">
                        <a:schemeClr val="accent5">
                          <a:lumMod val="60000"/>
                          <a:lumOff val="40000"/>
                        </a:schemeClr>
                      </a:gs>
                    </a:gsLst>
                    <a:lin ang="5400000"/>
                  </a:gradFill>
                  <a:effectLst>
                    <a:reflection blurRad="6350" stA="53000" endA="300" endPos="35500" dir="5400000" sy="-90000" algn="bl" rotWithShape="0"/>
                  </a:effectLst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 </a:t>
              </a:r>
            </a:p>
          </p:txBody>
        </p:sp>
      </p:grpSp>
      <p:grpSp>
        <p:nvGrpSpPr>
          <p:cNvPr id="341" name="Group 21"/>
          <p:cNvGrpSpPr/>
          <p:nvPr/>
        </p:nvGrpSpPr>
        <p:grpSpPr>
          <a:xfrm>
            <a:off x="7652639" y="860467"/>
            <a:ext cx="3947177" cy="1441613"/>
            <a:chOff x="5739480" y="645350"/>
            <a:chExt cx="2960383" cy="1081210"/>
          </a:xfrm>
        </p:grpSpPr>
        <p:sp>
          <p:nvSpPr>
            <p:cNvPr id="342" name="CustomShape 22"/>
            <p:cNvSpPr/>
            <p:nvPr/>
          </p:nvSpPr>
          <p:spPr>
            <a:xfrm>
              <a:off x="5739480" y="1185120"/>
              <a:ext cx="2703600" cy="541440"/>
            </a:xfrm>
            <a:custGeom>
              <a:avLst/>
              <a:gdLst/>
              <a:ahLst/>
              <a:cxnLst/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240">
              <a:solidFill>
                <a:srgbClr val="A4E2FE"/>
              </a:solidFill>
              <a:round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zh-CN" altLang="en-US"/>
            </a:p>
          </p:txBody>
        </p:sp>
        <p:grpSp>
          <p:nvGrpSpPr>
            <p:cNvPr id="343" name="Group 23"/>
            <p:cNvGrpSpPr/>
            <p:nvPr/>
          </p:nvGrpSpPr>
          <p:grpSpPr>
            <a:xfrm>
              <a:off x="6184799" y="645350"/>
              <a:ext cx="2515064" cy="986170"/>
              <a:chOff x="6184799" y="645350"/>
              <a:chExt cx="2515064" cy="986170"/>
            </a:xfrm>
          </p:grpSpPr>
          <p:sp>
            <p:nvSpPr>
              <p:cNvPr id="344" name="CustomShape 24"/>
              <p:cNvSpPr/>
              <p:nvPr/>
            </p:nvSpPr>
            <p:spPr>
              <a:xfrm>
                <a:off x="6184800" y="645350"/>
                <a:ext cx="1813680" cy="249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wrap="none" lIns="120000" tIns="60000" rIns="120000" bIns="60000"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133" b="1" spc="-1">
                    <a:solidFill>
                      <a:schemeClr val="accent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一个类有且只有一个改变的原因</a:t>
                </a:r>
              </a:p>
            </p:txBody>
          </p:sp>
          <p:sp>
            <p:nvSpPr>
              <p:cNvPr id="345" name="CustomShape 25"/>
              <p:cNvSpPr/>
              <p:nvPr/>
            </p:nvSpPr>
            <p:spPr>
              <a:xfrm>
                <a:off x="6184799" y="984600"/>
                <a:ext cx="2515064" cy="6469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lIns="120000" tIns="60000" rIns="120000" bIns="60000"/>
              <a:lstStyle/>
              <a:p>
                <a:pPr>
                  <a:lnSpc>
                    <a:spcPct val="100000"/>
                  </a:lnSpc>
                </a:pPr>
                <a:r>
                  <a:rPr lang="en-US" sz="1600" spc="-1" dirty="0" err="1">
                    <a:solidFill>
                      <a:srgbClr val="FFFFFF"/>
                    </a:solidFill>
                    <a:latin typeface="Arial" panose="020B0604020202020204"/>
                    <a:ea typeface="宋体" panose="02010600030101010101" pitchFamily="2" charset="-122"/>
                  </a:rPr>
                  <a:t>不是一个类只能有一个功能，而是一个类只会因为一个原因而修改</a:t>
                </a:r>
                <a:r>
                  <a:rPr lang="en-US" sz="1600" spc="-1" dirty="0">
                    <a:solidFill>
                      <a:srgbClr val="FFFFFF"/>
                    </a:solidFill>
                    <a:latin typeface="Arial" panose="020B0604020202020204"/>
                    <a:ea typeface="宋体" panose="02010600030101010101" pitchFamily="2" charset="-122"/>
                  </a:rPr>
                  <a:t>（</a:t>
                </a:r>
                <a:r>
                  <a:rPr lang="zh-CN" altLang="en-US" sz="1600" spc="-1" dirty="0">
                    <a:solidFill>
                      <a:srgbClr val="FFFFFF"/>
                    </a:solidFill>
                    <a:latin typeface="Arial" panose="020B0604020202020204"/>
                    <a:ea typeface="宋体" panose="02010600030101010101" pitchFamily="2" charset="-122"/>
                  </a:rPr>
                  <a:t>游客要坐交通工具去看动物，有交通工具类和动物类，若想骑车去，只用改变交通工具</a:t>
                </a:r>
                <a:r>
                  <a:rPr lang="en-US" sz="1600" spc="-1" dirty="0">
                    <a:solidFill>
                      <a:srgbClr val="FFFFFF"/>
                    </a:solidFill>
                    <a:latin typeface="Arial" panose="020B0604020202020204"/>
                    <a:ea typeface="宋体" panose="02010600030101010101" pitchFamily="2" charset="-122"/>
                  </a:rPr>
                  <a:t>）</a:t>
                </a:r>
                <a:endParaRPr lang="en-US" sz="1600" spc="-1" dirty="0">
                  <a:latin typeface="Arial" panose="020B0604020202020204"/>
                </a:endParaRPr>
              </a:p>
            </p:txBody>
          </p:sp>
        </p:grpSp>
      </p:grpSp>
      <p:grpSp>
        <p:nvGrpSpPr>
          <p:cNvPr id="346" name="Group 26"/>
          <p:cNvGrpSpPr/>
          <p:nvPr/>
        </p:nvGrpSpPr>
        <p:grpSpPr>
          <a:xfrm>
            <a:off x="668640" y="669120"/>
            <a:ext cx="3804960" cy="1944480"/>
            <a:chOff x="501480" y="501840"/>
            <a:chExt cx="2853720" cy="1458360"/>
          </a:xfrm>
        </p:grpSpPr>
        <p:sp>
          <p:nvSpPr>
            <p:cNvPr id="347" name="CustomShape 27"/>
            <p:cNvSpPr/>
            <p:nvPr/>
          </p:nvSpPr>
          <p:spPr>
            <a:xfrm flipH="1">
              <a:off x="651600" y="1418760"/>
              <a:ext cx="2703600" cy="541440"/>
            </a:xfrm>
            <a:custGeom>
              <a:avLst/>
              <a:gdLst/>
              <a:ahLst/>
              <a:cxnLst/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240">
              <a:solidFill>
                <a:srgbClr val="A4E2FE"/>
              </a:solidFill>
              <a:round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zh-CN" altLang="en-US"/>
            </a:p>
          </p:txBody>
        </p:sp>
        <p:grpSp>
          <p:nvGrpSpPr>
            <p:cNvPr id="348" name="Group 28"/>
            <p:cNvGrpSpPr/>
            <p:nvPr/>
          </p:nvGrpSpPr>
          <p:grpSpPr>
            <a:xfrm>
              <a:off x="501480" y="501840"/>
              <a:ext cx="2058480" cy="1357200"/>
              <a:chOff x="501480" y="501840"/>
              <a:chExt cx="2058480" cy="1357200"/>
            </a:xfrm>
          </p:grpSpPr>
          <p:sp>
            <p:nvSpPr>
              <p:cNvPr id="349" name="CustomShape 29"/>
              <p:cNvSpPr/>
              <p:nvPr/>
            </p:nvSpPr>
            <p:spPr>
              <a:xfrm>
                <a:off x="501840" y="501840"/>
                <a:ext cx="1813680" cy="249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wrap="none" lIns="120000" tIns="60000" rIns="120000" bIns="60000"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133" b="1" spc="-1">
                    <a:solidFill>
                      <a:schemeClr val="accent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对扩展开放，对修改关闭</a:t>
                </a:r>
              </a:p>
            </p:txBody>
          </p:sp>
          <p:sp>
            <p:nvSpPr>
              <p:cNvPr id="350" name="CustomShape 30"/>
              <p:cNvSpPr/>
              <p:nvPr/>
            </p:nvSpPr>
            <p:spPr>
              <a:xfrm>
                <a:off x="501480" y="891360"/>
                <a:ext cx="2058480" cy="967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lIns="120000" tIns="60000" rIns="120000" bIns="60000"/>
              <a:lstStyle/>
              <a:p>
                <a:pPr>
                  <a:lnSpc>
                    <a:spcPct val="100000"/>
                  </a:lnSpc>
                </a:pPr>
                <a:r>
                  <a:rPr lang="zh-CN" altLang="en-US" sz="1600" spc="-1" dirty="0">
                    <a:solidFill>
                      <a:schemeClr val="bg1"/>
                    </a:solidFill>
                    <a:latin typeface="Arial" panose="020B0604020202020204"/>
                  </a:rPr>
                  <a:t>马圈里有三头蒙古马，又加了一头飞马，但这又不影响蒙古马</a:t>
                </a:r>
                <a:endParaRPr lang="en-US" sz="1600" spc="-1" dirty="0">
                  <a:solidFill>
                    <a:schemeClr val="bg1"/>
                  </a:solidFill>
                  <a:latin typeface="Arial" panose="020B0604020202020204"/>
                </a:endParaRPr>
              </a:p>
            </p:txBody>
          </p:sp>
        </p:grpSp>
      </p:grpSp>
      <p:grpSp>
        <p:nvGrpSpPr>
          <p:cNvPr id="351" name="Group 31"/>
          <p:cNvGrpSpPr/>
          <p:nvPr/>
        </p:nvGrpSpPr>
        <p:grpSpPr>
          <a:xfrm>
            <a:off x="8748480" y="2958240"/>
            <a:ext cx="2851336" cy="1569568"/>
            <a:chOff x="6561360" y="2218680"/>
            <a:chExt cx="2138502" cy="1177176"/>
          </a:xfrm>
        </p:grpSpPr>
        <p:sp>
          <p:nvSpPr>
            <p:cNvPr id="352" name="CustomShape 32"/>
            <p:cNvSpPr/>
            <p:nvPr/>
          </p:nvSpPr>
          <p:spPr>
            <a:xfrm>
              <a:off x="6629760" y="2218680"/>
              <a:ext cx="1813320" cy="2491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wrap="none" lIns="120000" tIns="60000" rIns="120000" bIns="60000"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>
                <a:lnSpc>
                  <a:spcPct val="100000"/>
                </a:lnSpc>
              </a:pPr>
              <a:r>
                <a:rPr lang="en-US" sz="2133" b="1" spc="-1">
                  <a:solidFill>
                    <a:schemeClr val="accent3"/>
                  </a:solidFill>
                  <a:latin typeface="微软雅黑" panose="020B0503020204020204" charset="-122"/>
                  <a:ea typeface="微软雅黑" panose="020B0503020204020204" charset="-122"/>
                </a:rPr>
                <a:t>细节依赖抽象，而非</a:t>
              </a:r>
            </a:p>
            <a:p>
              <a:pPr algn="ctr">
                <a:lnSpc>
                  <a:spcPct val="100000"/>
                </a:lnSpc>
              </a:pPr>
              <a:r>
                <a:rPr lang="en-US" sz="2133" b="1" spc="-1">
                  <a:solidFill>
                    <a:schemeClr val="accent3"/>
                  </a:solidFill>
                  <a:latin typeface="微软雅黑" panose="020B0503020204020204" charset="-122"/>
                  <a:ea typeface="微软雅黑" panose="020B0503020204020204" charset="-122"/>
                </a:rPr>
                <a:t>抽象依赖细节</a:t>
              </a:r>
            </a:p>
          </p:txBody>
        </p:sp>
        <p:sp>
          <p:nvSpPr>
            <p:cNvPr id="353" name="CustomShape 33"/>
            <p:cNvSpPr/>
            <p:nvPr/>
          </p:nvSpPr>
          <p:spPr>
            <a:xfrm>
              <a:off x="6561360" y="2761919"/>
              <a:ext cx="2138502" cy="633937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lIns="120000" tIns="60000" rIns="120000" bIns="60000"/>
            <a:lstStyle/>
            <a:p>
              <a:r>
                <a:rPr lang="zh-CN" altLang="en-US" sz="1600" spc="-1" dirty="0">
                  <a:solidFill>
                    <a:srgbClr val="FFFFFF"/>
                  </a:solidFill>
                  <a:latin typeface="Arial" panose="020B0604020202020204"/>
                </a:rPr>
                <a:t>动物园全都需要这些动物，</a:t>
              </a:r>
              <a:endParaRPr lang="en-US" altLang="zh-CN" sz="1600" spc="-1" dirty="0">
                <a:latin typeface="Arial" panose="020B0604020202020204"/>
              </a:endParaRPr>
            </a:p>
            <a:p>
              <a:pPr>
                <a:lnSpc>
                  <a:spcPct val="100000"/>
                </a:lnSpc>
              </a:pPr>
              <a:r>
                <a:rPr lang="zh-CN" altLang="en-US" sz="1600" spc="-1" dirty="0">
                  <a:solidFill>
                    <a:srgbClr val="FFFFFF"/>
                  </a:solidFill>
                  <a:latin typeface="Arial" panose="020B0604020202020204"/>
                  <a:ea typeface="宋体" panose="02010600030101010101" pitchFamily="2" charset="-122"/>
                </a:rPr>
                <a:t>别管猴子会逗笑  马儿会赛跑还是鹦鹉会说话，</a:t>
              </a:r>
              <a:endParaRPr lang="en-US" sz="1600" spc="-1" dirty="0">
                <a:latin typeface="Arial" panose="020B0604020202020204"/>
              </a:endParaRPr>
            </a:p>
          </p:txBody>
        </p:sp>
      </p:grpSp>
      <p:grpSp>
        <p:nvGrpSpPr>
          <p:cNvPr id="354" name="Group 34"/>
          <p:cNvGrpSpPr/>
          <p:nvPr/>
        </p:nvGrpSpPr>
        <p:grpSpPr>
          <a:xfrm>
            <a:off x="477120" y="4945594"/>
            <a:ext cx="4020480" cy="1086567"/>
            <a:chOff x="357840" y="3709195"/>
            <a:chExt cx="3015360" cy="814925"/>
          </a:xfrm>
        </p:grpSpPr>
        <p:sp>
          <p:nvSpPr>
            <p:cNvPr id="355" name="CustomShape 35"/>
            <p:cNvSpPr/>
            <p:nvPr/>
          </p:nvSpPr>
          <p:spPr>
            <a:xfrm flipH="1" flipV="1">
              <a:off x="669600" y="3982680"/>
              <a:ext cx="2703600" cy="541440"/>
            </a:xfrm>
            <a:custGeom>
              <a:avLst/>
              <a:gdLst/>
              <a:ahLst/>
              <a:cxnLst/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240">
              <a:solidFill>
                <a:srgbClr val="A4E2FE"/>
              </a:solidFill>
              <a:round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grpSp>
          <p:nvGrpSpPr>
            <p:cNvPr id="356" name="Group 36"/>
            <p:cNvGrpSpPr/>
            <p:nvPr/>
          </p:nvGrpSpPr>
          <p:grpSpPr>
            <a:xfrm>
              <a:off x="357840" y="3709195"/>
              <a:ext cx="2809800" cy="720245"/>
              <a:chOff x="357840" y="3709195"/>
              <a:chExt cx="2809800" cy="720245"/>
            </a:xfrm>
          </p:grpSpPr>
          <p:sp>
            <p:nvSpPr>
              <p:cNvPr id="357" name="CustomShape 37"/>
              <p:cNvSpPr/>
              <p:nvPr/>
            </p:nvSpPr>
            <p:spPr>
              <a:xfrm>
                <a:off x="383660" y="3709195"/>
                <a:ext cx="1813680" cy="249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wrap="none" lIns="120000" tIns="60000" rIns="120000" bIns="60000"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133" b="1" spc="-1">
                    <a:solidFill>
                      <a:schemeClr val="accent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优先使用类的组合，而非继承</a:t>
                </a:r>
              </a:p>
            </p:txBody>
          </p:sp>
          <p:sp>
            <p:nvSpPr>
              <p:cNvPr id="358" name="CustomShape 38"/>
              <p:cNvSpPr/>
              <p:nvPr/>
            </p:nvSpPr>
            <p:spPr>
              <a:xfrm>
                <a:off x="357840" y="3996360"/>
                <a:ext cx="2809800" cy="4330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lIns="120000" tIns="60000" rIns="120000" bIns="60000"/>
              <a:lstStyle/>
              <a:p>
                <a:pPr>
                  <a:lnSpc>
                    <a:spcPct val="100000"/>
                  </a:lnSpc>
                </a:pPr>
                <a:r>
                  <a:rPr lang="zh-CN" altLang="en-US" sz="1600" spc="-1" dirty="0">
                    <a:solidFill>
                      <a:srgbClr val="FFFFFF"/>
                    </a:solidFill>
                    <a:latin typeface="Arial" panose="020B0604020202020204"/>
                    <a:ea typeface="宋体" panose="02010600030101010101" pitchFamily="2" charset="-122"/>
                  </a:rPr>
                  <a:t>去看猴子要走山路才能看然后回家再原</a:t>
                </a:r>
                <a:r>
                  <a:rPr lang="zh-CN" altLang="en-US" sz="1600" spc="-1">
                    <a:solidFill>
                      <a:srgbClr val="FFFFFF"/>
                    </a:solidFill>
                    <a:latin typeface="Arial" panose="020B0604020202020204"/>
                    <a:ea typeface="宋体" panose="02010600030101010101" pitchFamily="2" charset="-122"/>
                  </a:rPr>
                  <a:t>路返回（此路是双行道），</a:t>
                </a:r>
                <a:r>
                  <a:rPr lang="zh-CN" altLang="en-US" sz="1600" spc="-1" dirty="0">
                    <a:solidFill>
                      <a:srgbClr val="FFFFFF"/>
                    </a:solidFill>
                    <a:latin typeface="Arial" panose="020B0604020202020204"/>
                    <a:ea typeface="宋体" panose="02010600030101010101" pitchFamily="2" charset="-122"/>
                  </a:rPr>
                  <a:t>为了不</a:t>
                </a:r>
                <a:r>
                  <a:rPr lang="zh-CN" altLang="en-US" sz="1600" spc="-1">
                    <a:solidFill>
                      <a:srgbClr val="FFFFFF"/>
                    </a:solidFill>
                    <a:latin typeface="Arial" panose="020B0604020202020204"/>
                    <a:ea typeface="宋体" panose="02010600030101010101" pitchFamily="2" charset="-122"/>
                  </a:rPr>
                  <a:t>交通拥挤，分别设计出看猴子的路线（单行道）和回家的路线（单行道）  </a:t>
                </a:r>
                <a:r>
                  <a:rPr lang="zh-CN" altLang="zh-CN" b="1" dirty="0">
                    <a:solidFill>
                      <a:srgbClr val="00B050"/>
                    </a:solidFill>
                  </a:rPr>
                  <a:t>组合的耦合性相对继承低</a:t>
                </a:r>
                <a:endParaRPr lang="en-US" b="1" spc="-1" dirty="0">
                  <a:solidFill>
                    <a:srgbClr val="00B050"/>
                  </a:solidFill>
                  <a:latin typeface="Arial" panose="020B0604020202020204"/>
                </a:endParaRPr>
              </a:p>
            </p:txBody>
          </p:sp>
        </p:grpSp>
      </p:grpSp>
      <p:grpSp>
        <p:nvGrpSpPr>
          <p:cNvPr id="359" name="Group 39"/>
          <p:cNvGrpSpPr/>
          <p:nvPr/>
        </p:nvGrpSpPr>
        <p:grpSpPr>
          <a:xfrm>
            <a:off x="3655200" y="3374400"/>
            <a:ext cx="1439520" cy="1665120"/>
            <a:chOff x="2741400" y="2530800"/>
            <a:chExt cx="1079640" cy="1248840"/>
          </a:xfrm>
          <a:effectLst>
            <a:glow rad="228600">
              <a:schemeClr val="accent4">
                <a:lumMod val="40000"/>
                <a:lumOff val="60000"/>
                <a:alpha val="40000"/>
              </a:schemeClr>
            </a:glow>
          </a:effectLst>
        </p:grpSpPr>
        <p:sp>
          <p:nvSpPr>
            <p:cNvPr id="360" name="CustomShape 40"/>
            <p:cNvSpPr/>
            <p:nvPr/>
          </p:nvSpPr>
          <p:spPr>
            <a:xfrm>
              <a:off x="2741400" y="2530800"/>
              <a:ext cx="1079640" cy="1248840"/>
            </a:xfrm>
            <a:custGeom>
              <a:avLst/>
              <a:gdLst/>
              <a:ahLst/>
              <a:cxnLst/>
              <a:rect l="l" t="t" r="r" b="b"/>
              <a:pathLst>
                <a:path w="908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8" y="262"/>
                  </a:lnTo>
                  <a:lnTo>
                    <a:pt x="908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240">
              <a:solidFill>
                <a:srgbClr val="A4E2FE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361" name="CustomShape 41"/>
            <p:cNvSpPr/>
            <p:nvPr/>
          </p:nvSpPr>
          <p:spPr>
            <a:xfrm>
              <a:off x="3081240" y="2707200"/>
              <a:ext cx="378000" cy="30240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wrap="none" lIns="120000" tIns="60000" rIns="120000" bIns="60000"/>
            <a:lstStyle/>
            <a:p>
              <a:pPr>
                <a:lnSpc>
                  <a:spcPct val="100000"/>
                </a:lnSpc>
              </a:pPr>
              <a:r>
                <a:rPr lang="en-US" sz="1867" spc="-1">
                  <a:solidFill>
                    <a:srgbClr val="FFFFFF"/>
                  </a:solidFill>
                  <a:latin typeface="Arial Black" panose="020B0A04020102020204"/>
                  <a:ea typeface="宋体" panose="02010600030101010101" pitchFamily="2" charset="-122"/>
                </a:rPr>
                <a:t>06</a:t>
              </a:r>
              <a:endParaRPr lang="en-US" sz="1867" spc="-1">
                <a:latin typeface="Arial" panose="020B0604020202020204"/>
              </a:endParaRPr>
            </a:p>
          </p:txBody>
        </p:sp>
        <p:sp>
          <p:nvSpPr>
            <p:cNvPr id="362" name="CustomShape 42"/>
            <p:cNvSpPr/>
            <p:nvPr/>
          </p:nvSpPr>
          <p:spPr>
            <a:xfrm>
              <a:off x="2768760" y="3058920"/>
              <a:ext cx="1024560" cy="6616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minor"/>
          </p:style>
          <p:txBody>
            <a:bodyPr lIns="120000" tIns="60000" rIns="120000" bIns="60000">
              <a:scene3d>
                <a:camera prst="orthographicFront"/>
                <a:lightRig rig="threePt" dir="t"/>
              </a:scene3d>
            </a:bodyPr>
            <a:lstStyle/>
            <a:p>
              <a:pPr algn="ctr">
                <a:lnSpc>
                  <a:spcPts val="1200"/>
                </a:lnSpc>
              </a:pPr>
              <a:r>
                <a:rPr lang="en-US" sz="2133" b="1" spc="-1" dirty="0">
                  <a:solidFill>
                    <a:srgbClr val="FFFF00"/>
                  </a:solidFill>
                  <a:effectLst>
                    <a:reflection blurRad="6350" stA="53000" endA="300" endPos="35500" dir="5400000" sy="-90000" algn="bl" rotWithShape="0"/>
                  </a:effectLst>
                  <a:latin typeface="微软雅黑" panose="020B0503020204020204" charset="-122"/>
                  <a:ea typeface="微软雅黑" panose="020B0503020204020204" charset="-122"/>
                </a:rPr>
                <a:t>里氏替换</a:t>
              </a:r>
            </a:p>
          </p:txBody>
        </p:sp>
      </p:grpSp>
      <p:grpSp>
        <p:nvGrpSpPr>
          <p:cNvPr id="363" name="Group 43"/>
          <p:cNvGrpSpPr/>
          <p:nvPr/>
        </p:nvGrpSpPr>
        <p:grpSpPr>
          <a:xfrm>
            <a:off x="421860" y="3102096"/>
            <a:ext cx="3654547" cy="1432320"/>
            <a:chOff x="338170" y="1934640"/>
            <a:chExt cx="2740910" cy="1074240"/>
          </a:xfrm>
        </p:grpSpPr>
        <p:sp>
          <p:nvSpPr>
            <p:cNvPr id="364" name="CustomShape 44"/>
            <p:cNvSpPr/>
            <p:nvPr/>
          </p:nvSpPr>
          <p:spPr>
            <a:xfrm flipH="1" flipV="1">
              <a:off x="375480" y="2467440"/>
              <a:ext cx="2703600" cy="541440"/>
            </a:xfrm>
            <a:custGeom>
              <a:avLst/>
              <a:gdLst/>
              <a:ahLst/>
              <a:cxnLst/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240">
              <a:solidFill>
                <a:srgbClr val="A4E2FE"/>
              </a:solidFill>
              <a:round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zh-CN" altLang="en-US"/>
            </a:p>
          </p:txBody>
        </p:sp>
        <p:grpSp>
          <p:nvGrpSpPr>
            <p:cNvPr id="365" name="Group 45"/>
            <p:cNvGrpSpPr/>
            <p:nvPr/>
          </p:nvGrpSpPr>
          <p:grpSpPr>
            <a:xfrm>
              <a:off x="338170" y="1934640"/>
              <a:ext cx="2079230" cy="979560"/>
              <a:chOff x="338170" y="1934640"/>
              <a:chExt cx="2079230" cy="979560"/>
            </a:xfrm>
          </p:grpSpPr>
          <p:sp>
            <p:nvSpPr>
              <p:cNvPr id="366" name="CustomShape 46"/>
              <p:cNvSpPr/>
              <p:nvPr/>
            </p:nvSpPr>
            <p:spPr>
              <a:xfrm>
                <a:off x="338170" y="1934640"/>
                <a:ext cx="1813680" cy="2491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wrap="none" lIns="120000" tIns="60000" rIns="120000" bIns="60000"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133" b="1" spc="-1">
                    <a:solidFill>
                      <a:schemeClr val="accent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子类可以拓展父亲的功能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2133" b="1" spc="-1">
                    <a:solidFill>
                      <a:schemeClr val="accent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但不能改变父亲的功能</a:t>
                </a:r>
              </a:p>
            </p:txBody>
          </p:sp>
          <p:sp>
            <p:nvSpPr>
              <p:cNvPr id="367" name="CustomShape 47"/>
              <p:cNvSpPr/>
              <p:nvPr/>
            </p:nvSpPr>
            <p:spPr>
              <a:xfrm>
                <a:off x="358560" y="2481480"/>
                <a:ext cx="2058840" cy="4327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lIns="120000" tIns="60000" rIns="120000" bIns="60000"/>
              <a:lstStyle/>
              <a:p>
                <a:pPr>
                  <a:lnSpc>
                    <a:spcPct val="100000"/>
                  </a:lnSpc>
                </a:pPr>
                <a:r>
                  <a:rPr lang="zh-CN" altLang="en-US" sz="1600" spc="-1" dirty="0">
                    <a:solidFill>
                      <a:srgbClr val="FFFFFF"/>
                    </a:solidFill>
                    <a:latin typeface="Arial" panose="020B0604020202020204"/>
                    <a:ea typeface="宋体" panose="02010600030101010101" pitchFamily="2" charset="-122"/>
                  </a:rPr>
                  <a:t>飞马可以飞，但不能让马类都会飞</a:t>
                </a:r>
                <a:endParaRPr lang="en-US" sz="1600" spc="-1" dirty="0">
                  <a:latin typeface="Arial" panose="020B0604020202020204"/>
                </a:endParaRPr>
              </a:p>
            </p:txBody>
          </p:sp>
        </p:grpSp>
      </p:grpSp>
      <p:grpSp>
        <p:nvGrpSpPr>
          <p:cNvPr id="368" name="Group 48"/>
          <p:cNvGrpSpPr/>
          <p:nvPr/>
        </p:nvGrpSpPr>
        <p:grpSpPr>
          <a:xfrm>
            <a:off x="7653020" y="3811883"/>
            <a:ext cx="3510280" cy="2660037"/>
            <a:chOff x="5739480" y="2858760"/>
            <a:chExt cx="2880000" cy="1994760"/>
          </a:xfrm>
        </p:grpSpPr>
        <p:sp>
          <p:nvSpPr>
            <p:cNvPr id="369" name="CustomShape 49"/>
            <p:cNvSpPr/>
            <p:nvPr/>
          </p:nvSpPr>
          <p:spPr>
            <a:xfrm flipV="1">
              <a:off x="5739480" y="2858760"/>
              <a:ext cx="2703600" cy="541440"/>
            </a:xfrm>
            <a:custGeom>
              <a:avLst/>
              <a:gdLst/>
              <a:ahLst/>
              <a:cxnLst/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240">
              <a:solidFill>
                <a:srgbClr val="A4E2FE"/>
              </a:solidFill>
              <a:round/>
              <a:tailEnd type="oval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zh-CN" altLang="en-US"/>
            </a:p>
          </p:txBody>
        </p:sp>
        <p:grpSp>
          <p:nvGrpSpPr>
            <p:cNvPr id="370" name="Group 50"/>
            <p:cNvGrpSpPr/>
            <p:nvPr/>
          </p:nvGrpSpPr>
          <p:grpSpPr>
            <a:xfrm>
              <a:off x="5979195" y="3719924"/>
              <a:ext cx="2640285" cy="1133596"/>
              <a:chOff x="5979195" y="3719924"/>
              <a:chExt cx="2640285" cy="1133596"/>
            </a:xfrm>
          </p:grpSpPr>
          <p:sp>
            <p:nvSpPr>
              <p:cNvPr id="371" name="CustomShape 51"/>
              <p:cNvSpPr/>
              <p:nvPr/>
            </p:nvSpPr>
            <p:spPr>
              <a:xfrm>
                <a:off x="5979195" y="3719924"/>
                <a:ext cx="1813320" cy="33084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wrap="none" lIns="120000" tIns="60000" rIns="120000" bIns="60000"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133" b="1" spc="-1">
                    <a:solidFill>
                      <a:schemeClr val="accent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类与类交互时,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2133" b="1" spc="-1">
                    <a:solidFill>
                      <a:schemeClr val="accent3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传递的数据越少越好</a:t>
                </a:r>
              </a:p>
            </p:txBody>
          </p:sp>
          <p:sp>
            <p:nvSpPr>
              <p:cNvPr id="372" name="CustomShape 52"/>
              <p:cNvSpPr/>
              <p:nvPr/>
            </p:nvSpPr>
            <p:spPr>
              <a:xfrm>
                <a:off x="6016680" y="4231800"/>
                <a:ext cx="2602800" cy="62172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>
                <a:srgbClr val="FFFFFF"/>
              </a:lnRef>
              <a:fillRef idx="0">
                <a:srgbClr val="FFFFFF"/>
              </a:fillRef>
              <a:effectRef idx="0">
                <a:srgbClr val="FFFFFF"/>
              </a:effectRef>
              <a:fontRef idx="minor"/>
            </p:style>
            <p:txBody>
              <a:bodyPr lIns="120000" tIns="60000" rIns="120000" bIns="60000"/>
              <a:lstStyle/>
              <a:p>
                <a:pPr>
                  <a:lnSpc>
                    <a:spcPct val="100000"/>
                  </a:lnSpc>
                </a:pPr>
                <a:r>
                  <a:rPr lang="zh-CN" altLang="en-US" sz="1600" dirty="0">
                    <a:solidFill>
                      <a:schemeClr val="bg1"/>
                    </a:solidFill>
                  </a:rPr>
                  <a:t>一个对象应当对其他对象有尽可能少的了解</a:t>
                </a:r>
                <a:r>
                  <a:rPr lang="en-US" altLang="zh-CN" sz="1600" dirty="0">
                    <a:solidFill>
                      <a:schemeClr val="bg1"/>
                    </a:solidFill>
                  </a:rPr>
                  <a:t>,</a:t>
                </a:r>
                <a:r>
                  <a:rPr lang="zh-CN" altLang="en-US" sz="1600" dirty="0">
                    <a:solidFill>
                      <a:schemeClr val="bg1"/>
                    </a:solidFill>
                  </a:rPr>
                  <a:t>不和陌生人说话</a:t>
                </a:r>
                <a:endParaRPr lang="en-US" sz="1600" spc="-1" dirty="0">
                  <a:solidFill>
                    <a:schemeClr val="bg1"/>
                  </a:solidFill>
                  <a:latin typeface="Arial" panose="020B0604020202020204"/>
                </a:endParaRPr>
              </a:p>
            </p:txBody>
          </p:sp>
        </p:grpSp>
      </p:grpSp>
      <p:sp>
        <p:nvSpPr>
          <p:cNvPr id="2" name="文本框 1"/>
          <p:cNvSpPr txBox="1"/>
          <p:nvPr/>
        </p:nvSpPr>
        <p:spPr>
          <a:xfrm>
            <a:off x="4368642" y="440172"/>
            <a:ext cx="32752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b="1" dirty="0">
                <a:solidFill>
                  <a:schemeClr val="bg1"/>
                </a:solidFill>
              </a:rPr>
              <a:t>六大原则</a:t>
            </a:r>
          </a:p>
        </p:txBody>
      </p:sp>
    </p:spTree>
    <p:extLst>
      <p:ext uri="{BB962C8B-B14F-4D97-AF65-F5344CB8AC3E}">
        <p14:creationId xmlns:p14="http://schemas.microsoft.com/office/powerpoint/2010/main" val="3014581330"/>
      </p:ext>
    </p:extLst>
  </p:cSld>
  <p:clrMapOvr>
    <a:masterClrMapping/>
  </p:clrMapOvr>
  <p:transition spd="slow" advTm="0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9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2" dur="10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3" dur="1000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14" dur="10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7" dur="10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8" dur="10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19" dur="10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2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3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4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10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1000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29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2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3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 additive="repl">
                                        <p:cTn id="34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37" dur="75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 additive="repl">
                                        <p:cTn id="40" dur="750"/>
                                        <p:tgtEl>
                                          <p:spTgt spid="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 additive="repl">
                                        <p:cTn id="43" dur="75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 additive="repl">
                                        <p:cTn id="46" dur="75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 additive="repl">
                                        <p:cTn id="49" dur="75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5458579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161211" y="57607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161211" y="5496072"/>
            <a:ext cx="812606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ln w="0"/>
                <a:solidFill>
                  <a:schemeClr val="bg1"/>
                </a:solidFill>
                <a:latin typeface="方正舒体" panose="02010601030101010101" pitchFamily="2" charset="-122"/>
                <a:ea typeface="方正舒体" panose="02010601030101010101" pitchFamily="2" charset="-122"/>
              </a:rPr>
              <a:t>面向对象：上帝视角看世界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7608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385" y="3035321"/>
            <a:ext cx="2995734" cy="3218074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867" y="3090816"/>
            <a:ext cx="3155607" cy="3243964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286" y="0"/>
            <a:ext cx="3428714" cy="3675581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5"/>
          <a:srcRect b="2930"/>
          <a:stretch/>
        </p:blipFill>
        <p:spPr>
          <a:xfrm>
            <a:off x="311095" y="121031"/>
            <a:ext cx="2780211" cy="289151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487297" cy="796630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b="1" dirty="0"/>
              <a:t>动物园中类无处不在</a:t>
            </a:r>
            <a:br>
              <a:rPr lang="zh-CN" altLang="zh-CN" b="1" dirty="0"/>
            </a:b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242653" y="3072672"/>
            <a:ext cx="2377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狗类</a:t>
            </a:r>
          </a:p>
        </p:txBody>
      </p:sp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4490206" y="1160918"/>
            <a:ext cx="3183283" cy="1660453"/>
          </a:xfrm>
          <a:solidFill>
            <a:srgbClr val="FF99CC"/>
          </a:solidFill>
          <a:effectLst>
            <a:glow rad="228600">
              <a:srgbClr val="FF99CC">
                <a:alpha val="40000"/>
              </a:srgbClr>
            </a:glow>
          </a:effectLst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zh-CN" altLang="zh-CN" sz="2400" dirty="0"/>
              <a:t>类：</a:t>
            </a:r>
            <a:endParaRPr lang="en-US" altLang="zh-CN" sz="2400" dirty="0"/>
          </a:p>
          <a:p>
            <a:pPr marL="0" lvl="0" indent="0">
              <a:buNone/>
            </a:pPr>
            <a:r>
              <a:rPr lang="zh-CN" altLang="zh-CN" sz="2400" dirty="0"/>
              <a:t>一个抽象的概念，</a:t>
            </a:r>
            <a:endParaRPr lang="en-US" altLang="zh-CN" sz="2400" dirty="0"/>
          </a:p>
          <a:p>
            <a:pPr marL="0" lvl="0" indent="0">
              <a:buNone/>
            </a:pPr>
            <a:r>
              <a:rPr lang="zh-CN" altLang="zh-CN" sz="2400" dirty="0"/>
              <a:t>即</a:t>
            </a:r>
            <a:r>
              <a:rPr lang="zh-CN" altLang="en-US" sz="2400" dirty="0"/>
              <a:t>动物园</a:t>
            </a:r>
            <a:r>
              <a:rPr lang="zh-CN" altLang="zh-CN" sz="2400" dirty="0"/>
              <a:t>中的</a:t>
            </a:r>
            <a:r>
              <a:rPr lang="en-US" altLang="zh-CN" sz="2400" dirty="0"/>
              <a:t>”</a:t>
            </a:r>
            <a:r>
              <a:rPr lang="zh-CN" altLang="zh-CN" sz="2400" dirty="0"/>
              <a:t>类别</a:t>
            </a:r>
            <a:r>
              <a:rPr lang="en-US" altLang="zh-CN" sz="2400" dirty="0"/>
              <a:t>”</a:t>
            </a:r>
            <a:r>
              <a:rPr lang="zh-CN" altLang="zh-CN" sz="2400" dirty="0"/>
              <a:t>。</a:t>
            </a:r>
            <a:endParaRPr lang="en-US" altLang="zh-CN" sz="2400" dirty="0"/>
          </a:p>
          <a:p>
            <a:pPr marL="0" lvl="0" indent="0">
              <a:buNone/>
            </a:pPr>
            <a:endParaRPr lang="zh-CN" altLang="zh-CN" sz="2400" dirty="0"/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9784733" y="3679187"/>
            <a:ext cx="2377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狮子类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235167" y="6253395"/>
            <a:ext cx="2377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猴类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3434553" y="6194806"/>
            <a:ext cx="23774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n w="0"/>
                <a:solidFill>
                  <a:schemeClr val="accent2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n-ea"/>
              </a:rPr>
              <a:t>猪类</a:t>
            </a:r>
          </a:p>
        </p:txBody>
      </p:sp>
    </p:spTree>
    <p:extLst>
      <p:ext uri="{BB962C8B-B14F-4D97-AF65-F5344CB8AC3E}">
        <p14:creationId xmlns:p14="http://schemas.microsoft.com/office/powerpoint/2010/main" val="2021619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7566"/>
            <a:ext cx="12192000" cy="6975566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	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面向对象三大特征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8931" y="1485991"/>
            <a:ext cx="10515600" cy="4351338"/>
          </a:xfrm>
        </p:spPr>
        <p:txBody>
          <a:bodyPr/>
          <a:lstStyle/>
          <a:p>
            <a:r>
              <a:rPr lang="zh-CN" altLang="en-US" b="1" dirty="0">
                <a:solidFill>
                  <a:srgbClr val="30302F"/>
                </a:solidFill>
                <a:latin typeface="+mn-ea"/>
                <a:cs typeface="Arial Unicode MS" panose="020B0604020202020204" pitchFamily="34" charset="-122"/>
                <a:hlinkClick r:id="rId3" action="ppaction://hlinksldjump"/>
              </a:rPr>
              <a:t>封装  </a:t>
            </a:r>
            <a:endParaRPr lang="en-US" altLang="zh-CN" b="1" dirty="0">
              <a:solidFill>
                <a:srgbClr val="30302F"/>
              </a:solidFill>
              <a:latin typeface="+mn-ea"/>
              <a:cs typeface="Arial Unicode MS" panose="020B0604020202020204" pitchFamily="34" charset="-122"/>
            </a:endParaRP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>
                <a:hlinkClick r:id="rId4" action="ppaction://hlinksldjump"/>
              </a:rPr>
              <a:t>继承</a:t>
            </a:r>
            <a:endParaRPr lang="en-US" altLang="zh-CN" b="1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>
                <a:hlinkClick r:id="rId5" action="ppaction://hlinksldjump"/>
              </a:rPr>
              <a:t>多态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200959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gradFill flip="none" rotWithShape="1">
          <a:gsLst>
            <a:gs pos="86000">
              <a:srgbClr val="FF99CC"/>
            </a:gs>
            <a:gs pos="0">
              <a:srgbClr val="FFCCCC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48756"/>
          <a:stretch/>
        </p:blipFill>
        <p:spPr>
          <a:xfrm>
            <a:off x="307776" y="2953513"/>
            <a:ext cx="11521439" cy="282549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封装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016361" y="1854415"/>
            <a:ext cx="615553" cy="115512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大象类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9564482" y="2030129"/>
            <a:ext cx="615553" cy="8008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熊类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687568" y="1852997"/>
            <a:ext cx="615553" cy="115512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狮子类</a:t>
            </a:r>
          </a:p>
        </p:txBody>
      </p:sp>
    </p:spTree>
    <p:extLst>
      <p:ext uri="{BB962C8B-B14F-4D97-AF65-F5344CB8AC3E}">
        <p14:creationId xmlns:p14="http://schemas.microsoft.com/office/powerpoint/2010/main" val="1386150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6000">
              <a:schemeClr val="accent2">
                <a:lumMod val="60000"/>
                <a:lumOff val="40000"/>
              </a:schemeClr>
            </a:gs>
            <a:gs pos="54000">
              <a:srgbClr val="FFCCCC"/>
            </a:gs>
          </a:gsLst>
          <a:path path="shap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封装理解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zh-CN" altLang="zh-CN" b="1" dirty="0"/>
              <a:t>定义：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(1) </a:t>
            </a:r>
            <a:r>
              <a:rPr lang="zh-CN" altLang="zh-CN" dirty="0">
                <a:solidFill>
                  <a:srgbClr val="FF0000"/>
                </a:solidFill>
              </a:rPr>
              <a:t>分而治之</a:t>
            </a:r>
          </a:p>
          <a:p>
            <a:pPr marL="457200" lvl="1" indent="0">
              <a:buNone/>
            </a:pPr>
            <a:r>
              <a:rPr lang="zh-CN" altLang="zh-CN" sz="1700" dirty="0"/>
              <a:t>将一个大的需求分解为许多类，每个类处理一个独立的功能。 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(2) </a:t>
            </a:r>
            <a:r>
              <a:rPr lang="zh-CN" altLang="zh-CN" dirty="0">
                <a:solidFill>
                  <a:srgbClr val="FF0000"/>
                </a:solidFill>
              </a:rPr>
              <a:t>变则疏之</a:t>
            </a:r>
          </a:p>
          <a:p>
            <a:pPr marL="457200" lvl="1" indent="0">
              <a:buNone/>
            </a:pPr>
            <a:r>
              <a:rPr lang="zh-CN" altLang="zh-CN" sz="1700" dirty="0"/>
              <a:t>变化的地方独立封装，避免影响其他类。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(3) </a:t>
            </a:r>
            <a:r>
              <a:rPr lang="zh-CN" altLang="zh-CN" dirty="0">
                <a:solidFill>
                  <a:srgbClr val="FF0000"/>
                </a:solidFill>
              </a:rPr>
              <a:t>高 内 聚</a:t>
            </a:r>
          </a:p>
          <a:p>
            <a:pPr marL="457200" lvl="1" indent="0">
              <a:buNone/>
            </a:pPr>
            <a:r>
              <a:rPr lang="zh-CN" altLang="zh-CN" sz="1700" dirty="0"/>
              <a:t>类中各个方法都在完成一项任务</a:t>
            </a:r>
            <a:r>
              <a:rPr lang="en-US" altLang="zh-CN" sz="1700" dirty="0"/>
              <a:t>(</a:t>
            </a:r>
            <a:r>
              <a:rPr lang="zh-CN" altLang="zh-CN" sz="1700" dirty="0"/>
              <a:t>单一职责的类</a:t>
            </a:r>
            <a:r>
              <a:rPr lang="en-US" altLang="zh-CN" sz="1700" dirty="0"/>
              <a:t>)</a:t>
            </a:r>
            <a:r>
              <a:rPr lang="zh-CN" altLang="zh-CN" sz="1700" dirty="0"/>
              <a:t>。 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(4) </a:t>
            </a:r>
            <a:r>
              <a:rPr lang="zh-CN" altLang="zh-CN" dirty="0">
                <a:solidFill>
                  <a:srgbClr val="FF0000"/>
                </a:solidFill>
              </a:rPr>
              <a:t>低 耦 合 </a:t>
            </a:r>
          </a:p>
          <a:p>
            <a:pPr marL="457200" lvl="1" indent="0">
              <a:buNone/>
            </a:pPr>
            <a:r>
              <a:rPr lang="zh-CN" altLang="zh-CN" sz="1700" dirty="0"/>
              <a:t>类与类的关联性与依赖度要低</a:t>
            </a:r>
            <a:r>
              <a:rPr lang="en-US" altLang="zh-CN" sz="1700" dirty="0"/>
              <a:t>(</a:t>
            </a:r>
            <a:r>
              <a:rPr lang="zh-CN" altLang="zh-CN" sz="1700" dirty="0"/>
              <a:t>每个类独立</a:t>
            </a:r>
            <a:r>
              <a:rPr lang="en-US" altLang="zh-CN" sz="1700" dirty="0"/>
              <a:t>)</a:t>
            </a:r>
            <a:r>
              <a:rPr lang="zh-CN" altLang="zh-CN" sz="1700" dirty="0"/>
              <a:t>，让一个类的改变，尽少影响其他类。</a:t>
            </a:r>
            <a:endParaRPr lang="en-US" altLang="zh-CN" sz="1700" dirty="0"/>
          </a:p>
          <a:p>
            <a:pPr marL="0" indent="0">
              <a:buNone/>
            </a:pPr>
            <a:endParaRPr lang="en-US" altLang="zh-CN" dirty="0"/>
          </a:p>
          <a:p>
            <a:pPr lvl="0"/>
            <a:r>
              <a:rPr lang="zh-CN" altLang="zh-CN" b="1" dirty="0"/>
              <a:t>优势：</a:t>
            </a:r>
          </a:p>
          <a:p>
            <a:r>
              <a:rPr lang="zh-CN" altLang="zh-CN" sz="1900" dirty="0"/>
              <a:t>便于分工，便于复用，可扩展性强。</a:t>
            </a:r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286" y="3182419"/>
            <a:ext cx="3428714" cy="3675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886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t="42628" b="20795"/>
          <a:stretch/>
        </p:blipFill>
        <p:spPr>
          <a:xfrm>
            <a:off x="4820194" y="2022959"/>
            <a:ext cx="7485017" cy="483504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>
                <a:solidFill>
                  <a:srgbClr val="30302F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继承</a:t>
            </a:r>
            <a:br>
              <a:rPr lang="zh-CN" altLang="en-US" b="1" dirty="0">
                <a:solidFill>
                  <a:srgbClr val="30302F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1289" y="1136539"/>
            <a:ext cx="8212631" cy="4351338"/>
          </a:xfrm>
        </p:spPr>
        <p:txBody>
          <a:bodyPr/>
          <a:lstStyle/>
          <a:p>
            <a:r>
              <a:rPr lang="zh-CN" altLang="en-US" dirty="0"/>
              <a:t>在程序中，继承描述的是事物之间的</a:t>
            </a:r>
            <a:r>
              <a:rPr lang="zh-CN" altLang="en-US" b="1" dirty="0">
                <a:solidFill>
                  <a:srgbClr val="FF0000"/>
                </a:solidFill>
              </a:rPr>
              <a:t>所属关系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zh-CN" altLang="en-US" dirty="0"/>
              <a:t>例如：猫和狗都属于</a:t>
            </a:r>
            <a:r>
              <a:rPr lang="zh-CN" altLang="en-US" b="1" dirty="0">
                <a:solidFill>
                  <a:srgbClr val="FF0000"/>
                </a:solidFill>
              </a:rPr>
              <a:t>动物</a:t>
            </a:r>
            <a:r>
              <a:rPr lang="zh-CN" altLang="en-US" dirty="0"/>
              <a:t>，程序中便可以描述为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1371600" lvl="3" indent="0">
              <a:buNone/>
            </a:pPr>
            <a:r>
              <a:rPr lang="zh-CN" altLang="en-US" sz="2000" dirty="0"/>
              <a:t>猫和狗继承自</a:t>
            </a:r>
            <a:r>
              <a:rPr lang="zh-CN" altLang="en-US" sz="2000" b="1" dirty="0">
                <a:solidFill>
                  <a:srgbClr val="FF0000"/>
                </a:solidFill>
              </a:rPr>
              <a:t>动物</a:t>
            </a:r>
            <a:endParaRPr lang="en-US" altLang="zh-CN" sz="2000" dirty="0"/>
          </a:p>
          <a:p>
            <a:pPr marL="1371600" lvl="3" indent="0">
              <a:buNone/>
            </a:pPr>
            <a:endParaRPr lang="en-US" altLang="zh-CN" sz="2000" dirty="0"/>
          </a:p>
          <a:p>
            <a:pPr marL="1371600" lvl="3" indent="0">
              <a:buNone/>
            </a:pPr>
            <a:r>
              <a:rPr lang="zh-CN" altLang="en-US" sz="2000" dirty="0"/>
              <a:t>波斯猫和巴厘猫继承自</a:t>
            </a:r>
            <a:r>
              <a:rPr lang="zh-CN" altLang="en-US" sz="2000" b="1" dirty="0">
                <a:solidFill>
                  <a:srgbClr val="FF0000"/>
                </a:solidFill>
              </a:rPr>
              <a:t>猫</a:t>
            </a:r>
            <a:endParaRPr lang="en-US" altLang="zh-CN" sz="2000" dirty="0"/>
          </a:p>
          <a:p>
            <a:pPr marL="1371600" lvl="3" indent="0">
              <a:buNone/>
            </a:pPr>
            <a:endParaRPr lang="en-US" altLang="zh-CN" sz="2000" dirty="0"/>
          </a:p>
          <a:p>
            <a:pPr marL="1371600" lvl="3" indent="0">
              <a:buNone/>
            </a:pPr>
            <a:r>
              <a:rPr lang="zh-CN" altLang="en-US" sz="2000" dirty="0"/>
              <a:t>沙皮狗和斑点狗继承自</a:t>
            </a:r>
            <a:r>
              <a:rPr lang="zh-CN" altLang="en-US" sz="2000" b="1" dirty="0">
                <a:solidFill>
                  <a:srgbClr val="FF0000"/>
                </a:solidFill>
              </a:rPr>
              <a:t>狗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b="3962"/>
          <a:stretch/>
        </p:blipFill>
        <p:spPr>
          <a:xfrm>
            <a:off x="9411789" y="0"/>
            <a:ext cx="2780211" cy="2860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220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/>
          <a:srcRect t="28438" b="35718"/>
          <a:stretch/>
        </p:blipFill>
        <p:spPr>
          <a:xfrm>
            <a:off x="6419088" y="1903539"/>
            <a:ext cx="5673519" cy="427342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多继承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4968" y="2182241"/>
            <a:ext cx="7098792" cy="4351338"/>
          </a:xfrm>
        </p:spPr>
        <p:txBody>
          <a:bodyPr/>
          <a:lstStyle/>
          <a:p>
            <a:r>
              <a:rPr lang="zh-CN" altLang="en-US" dirty="0"/>
              <a:t>从图中看出，所谓多继承，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即子类</a:t>
            </a:r>
            <a:r>
              <a:rPr lang="en-US" altLang="zh-CN" dirty="0"/>
              <a:t>(</a:t>
            </a:r>
            <a:r>
              <a:rPr lang="zh-CN" altLang="en-US" b="1" dirty="0">
                <a:solidFill>
                  <a:srgbClr val="FF0000"/>
                </a:solidFill>
              </a:rPr>
              <a:t>骡子</a:t>
            </a:r>
            <a:r>
              <a:rPr lang="en-US" altLang="zh-CN" dirty="0"/>
              <a:t>)</a:t>
            </a:r>
            <a:r>
              <a:rPr lang="zh-CN" altLang="en-US" dirty="0"/>
              <a:t>有多个父类</a:t>
            </a:r>
            <a:r>
              <a:rPr lang="en-US" altLang="zh-CN" dirty="0"/>
              <a:t>(</a:t>
            </a:r>
            <a:r>
              <a:rPr lang="zh-CN" altLang="en-US" b="1" dirty="0">
                <a:solidFill>
                  <a:srgbClr val="FF0000"/>
                </a:solidFill>
              </a:rPr>
              <a:t>驴</a:t>
            </a:r>
            <a:r>
              <a:rPr lang="en-US" altLang="zh-CN" dirty="0"/>
              <a:t>)(</a:t>
            </a:r>
            <a:r>
              <a:rPr lang="zh-CN" altLang="en-US" b="1" dirty="0">
                <a:solidFill>
                  <a:srgbClr val="FF0000"/>
                </a:solidFill>
              </a:rPr>
              <a:t>马</a:t>
            </a:r>
            <a:r>
              <a:rPr lang="en-US" altLang="zh-CN" dirty="0"/>
              <a:t>)</a:t>
            </a:r>
            <a:r>
              <a:rPr lang="zh-CN" altLang="en-US" dirty="0"/>
              <a:t>，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并且具有父类</a:t>
            </a:r>
            <a:r>
              <a:rPr lang="en-US" altLang="zh-CN" dirty="0"/>
              <a:t>(</a:t>
            </a:r>
            <a:r>
              <a:rPr lang="zh-CN" altLang="en-US" b="1" dirty="0">
                <a:solidFill>
                  <a:srgbClr val="FF0000"/>
                </a:solidFill>
              </a:rPr>
              <a:t>驴</a:t>
            </a:r>
            <a:r>
              <a:rPr lang="en-US" altLang="zh-CN" dirty="0"/>
              <a:t>)(</a:t>
            </a:r>
            <a:r>
              <a:rPr lang="zh-CN" altLang="en-US" b="1" dirty="0">
                <a:solidFill>
                  <a:srgbClr val="FF0000"/>
                </a:solidFill>
              </a:rPr>
              <a:t>马</a:t>
            </a:r>
            <a:r>
              <a:rPr lang="en-US" altLang="zh-CN" dirty="0"/>
              <a:t>)</a:t>
            </a:r>
            <a:r>
              <a:rPr lang="zh-CN" altLang="en-US" dirty="0"/>
              <a:t>的特征</a:t>
            </a:r>
          </a:p>
        </p:txBody>
      </p:sp>
    </p:spTree>
    <p:extLst>
      <p:ext uri="{BB962C8B-B14F-4D97-AF65-F5344CB8AC3E}">
        <p14:creationId xmlns:p14="http://schemas.microsoft.com/office/powerpoint/2010/main" val="8460172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0888" y="2296888"/>
            <a:ext cx="4561112" cy="456111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继承理解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b="1" dirty="0">
                <a:solidFill>
                  <a:srgbClr val="FF0000"/>
                </a:solidFill>
              </a:rPr>
              <a:t>定义</a:t>
            </a:r>
            <a:r>
              <a:rPr lang="zh-CN" altLang="en-US" b="1" dirty="0">
                <a:solidFill>
                  <a:srgbClr val="FF0000"/>
                </a:solidFill>
              </a:rPr>
              <a:t>：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zh-CN" altLang="zh-CN" dirty="0"/>
              <a:t>重用现有类的功能，并在此基础上进行扩展。</a:t>
            </a:r>
          </a:p>
          <a:p>
            <a:pPr marL="457200" lvl="1" indent="0">
              <a:buNone/>
            </a:pPr>
            <a:r>
              <a:rPr lang="zh-CN" altLang="zh-CN" dirty="0"/>
              <a:t>说明</a:t>
            </a:r>
            <a:r>
              <a:rPr lang="zh-CN" altLang="en-US" dirty="0"/>
              <a:t>，</a:t>
            </a:r>
            <a:r>
              <a:rPr lang="zh-CN" altLang="zh-CN" dirty="0"/>
              <a:t>子类直接具有父类的成员（共性），还可以扩展新功能。</a:t>
            </a:r>
          </a:p>
          <a:p>
            <a:r>
              <a:rPr lang="zh-CN" altLang="zh-CN" b="1" dirty="0">
                <a:solidFill>
                  <a:srgbClr val="FF0000"/>
                </a:solidFill>
              </a:rPr>
              <a:t>优点</a:t>
            </a:r>
            <a:r>
              <a:rPr lang="zh-CN" altLang="en-US" b="1" dirty="0">
                <a:solidFill>
                  <a:srgbClr val="FF0000"/>
                </a:solidFill>
              </a:rPr>
              <a:t>：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zh-CN" altLang="zh-CN" dirty="0"/>
              <a:t>一种代码复用的方式。</a:t>
            </a:r>
          </a:p>
          <a:p>
            <a:r>
              <a:rPr lang="zh-CN" altLang="zh-CN" b="1" dirty="0">
                <a:solidFill>
                  <a:srgbClr val="FF0000"/>
                </a:solidFill>
              </a:rPr>
              <a:t>缺点</a:t>
            </a:r>
            <a:r>
              <a:rPr lang="zh-CN" altLang="en-US" b="1" dirty="0">
                <a:solidFill>
                  <a:srgbClr val="FF0000"/>
                </a:solidFill>
              </a:rPr>
              <a:t>：</a:t>
            </a:r>
            <a:endParaRPr lang="zh-CN" altLang="zh-CN" b="1" dirty="0">
              <a:solidFill>
                <a:srgbClr val="FF0000"/>
              </a:solidFill>
            </a:endParaRPr>
          </a:p>
          <a:p>
            <a:pPr marL="457200" lvl="1" indent="0">
              <a:buNone/>
            </a:pPr>
            <a:r>
              <a:rPr lang="zh-CN" altLang="zh-CN" dirty="0"/>
              <a:t>耦合度高：父类的变化，直接影响子类。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1113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/>
          <a:srcRect t="28438" b="35718"/>
          <a:stretch/>
        </p:blipFill>
        <p:spPr>
          <a:xfrm>
            <a:off x="838200" y="1027906"/>
            <a:ext cx="5673519" cy="427342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>
                <a:solidFill>
                  <a:srgbClr val="30302F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多态</a:t>
            </a:r>
            <a:br>
              <a:rPr lang="zh-CN" altLang="en-US" b="1" dirty="0">
                <a:solidFill>
                  <a:srgbClr val="30302F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</a:b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745257" y="3034343"/>
            <a:ext cx="9052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</a:rPr>
              <a:t>父类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901184" y="3034343"/>
            <a:ext cx="803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</a:rPr>
              <a:t>父类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154680" y="4988837"/>
            <a:ext cx="8034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rgbClr val="C00000"/>
                </a:solidFill>
              </a:rPr>
              <a:t>子类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38200" y="5450502"/>
            <a:ext cx="736932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骡子与驴、马相比较</a:t>
            </a:r>
            <a:r>
              <a:rPr lang="en-US" altLang="zh-CN" dirty="0"/>
              <a:t>,</a:t>
            </a:r>
            <a:r>
              <a:rPr lang="zh-CN" altLang="en-US" dirty="0"/>
              <a:t>有很多相同的地方，这就是遗传，也就是</a:t>
            </a:r>
            <a:r>
              <a:rPr lang="zh-CN" altLang="en-US" b="1" dirty="0"/>
              <a:t>继承</a:t>
            </a:r>
            <a:endParaRPr lang="en-US" altLang="zh-CN" b="1" dirty="0"/>
          </a:p>
          <a:p>
            <a:endParaRPr lang="en-US" altLang="zh-CN" dirty="0"/>
          </a:p>
          <a:p>
            <a:r>
              <a:rPr lang="zh-CN" altLang="en-US" dirty="0"/>
              <a:t>但是骡子和驴、马也有很多不一样的地方，这就是变异，也就是</a:t>
            </a:r>
            <a:r>
              <a:rPr lang="zh-CN" altLang="en-US" sz="2800" b="1" dirty="0">
                <a:solidFill>
                  <a:srgbClr val="FF0000"/>
                </a:solidFill>
              </a:rPr>
              <a:t>多态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693408" y="1690688"/>
            <a:ext cx="5202936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000" b="1" dirty="0"/>
              <a:t>定义</a:t>
            </a:r>
            <a:r>
              <a:rPr lang="zh-CN" altLang="en-US" sz="2000" b="1" dirty="0"/>
              <a:t>：</a:t>
            </a:r>
            <a:endParaRPr lang="zh-CN" altLang="zh-CN" sz="2000" b="1" dirty="0"/>
          </a:p>
          <a:p>
            <a:r>
              <a:rPr lang="en-US" altLang="zh-CN" dirty="0"/>
              <a:t>	</a:t>
            </a:r>
            <a:r>
              <a:rPr lang="zh-CN" altLang="zh-CN" dirty="0"/>
              <a:t>父类的同一种动作或者行为，在不同的</a:t>
            </a:r>
            <a:r>
              <a:rPr lang="en-US" altLang="zh-CN" dirty="0"/>
              <a:t>	</a:t>
            </a:r>
            <a:r>
              <a:rPr lang="zh-CN" altLang="zh-CN" dirty="0"/>
              <a:t>子类上有不同的实现。</a:t>
            </a:r>
            <a:endParaRPr lang="en-US" altLang="zh-CN" dirty="0"/>
          </a:p>
          <a:p>
            <a:endParaRPr lang="zh-CN" altLang="zh-CN" dirty="0"/>
          </a:p>
          <a:p>
            <a:r>
              <a:rPr lang="zh-CN" altLang="zh-CN" sz="2000" b="1" dirty="0"/>
              <a:t>作用</a:t>
            </a:r>
            <a:r>
              <a:rPr lang="zh-CN" altLang="en-US" sz="2000" b="1" dirty="0"/>
              <a:t>：</a:t>
            </a:r>
            <a:endParaRPr lang="zh-CN" altLang="zh-CN" sz="2000" b="1" dirty="0"/>
          </a:p>
          <a:p>
            <a:pPr lvl="0"/>
            <a:r>
              <a:rPr lang="en-US" altLang="zh-CN" dirty="0"/>
              <a:t>	</a:t>
            </a:r>
            <a:r>
              <a:rPr lang="zh-CN" altLang="zh-CN" dirty="0"/>
              <a:t>在继承的基础上，体现类型的个性化</a:t>
            </a:r>
            <a:r>
              <a:rPr lang="en-US" altLang="zh-CN" dirty="0"/>
              <a:t>	</a:t>
            </a:r>
            <a:r>
              <a:rPr lang="zh-CN" altLang="zh-CN" dirty="0"/>
              <a:t>（一个行为有不同的实现）。</a:t>
            </a:r>
          </a:p>
          <a:p>
            <a:pPr lvl="0"/>
            <a:r>
              <a:rPr lang="en-US" altLang="zh-CN" dirty="0"/>
              <a:t>	</a:t>
            </a:r>
            <a:r>
              <a:rPr lang="zh-CN" altLang="zh-CN" dirty="0"/>
              <a:t>增强程序扩展性，体现开闭原则。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14180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612</Words>
  <Application>Microsoft Office PowerPoint</Application>
  <PresentationFormat>宽屏</PresentationFormat>
  <Paragraphs>103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方正舒体</vt:lpstr>
      <vt:lpstr>黑体</vt:lpstr>
      <vt:lpstr>宋体</vt:lpstr>
      <vt:lpstr>微软雅黑</vt:lpstr>
      <vt:lpstr>Arial</vt:lpstr>
      <vt:lpstr>Arial Black</vt:lpstr>
      <vt:lpstr>Calibri</vt:lpstr>
      <vt:lpstr>Calibri Light</vt:lpstr>
      <vt:lpstr>Office 主题</vt:lpstr>
      <vt:lpstr>面向对象答辩 --动物园</vt:lpstr>
      <vt:lpstr>动物园中类无处不在 </vt:lpstr>
      <vt:lpstr> 面向对象三大特征</vt:lpstr>
      <vt:lpstr>封装</vt:lpstr>
      <vt:lpstr>封装理解</vt:lpstr>
      <vt:lpstr>继承 </vt:lpstr>
      <vt:lpstr>多继承</vt:lpstr>
      <vt:lpstr>继承理解</vt:lpstr>
      <vt:lpstr>多态 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面向对象答辩</dc:title>
  <dc:creator>TEDU</dc:creator>
  <cp:lastModifiedBy>孙 贝贝</cp:lastModifiedBy>
  <cp:revision>37</cp:revision>
  <dcterms:created xsi:type="dcterms:W3CDTF">2019-11-22T04:31:34Z</dcterms:created>
  <dcterms:modified xsi:type="dcterms:W3CDTF">2019-11-23T15:16:31Z</dcterms:modified>
</cp:coreProperties>
</file>

<file path=docProps/thumbnail.jpeg>
</file>